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7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5" r:id="rId5"/>
    <p:sldMasterId id="2147484065" r:id="rId6"/>
    <p:sldMasterId id="2147484017" r:id="rId7"/>
    <p:sldMasterId id="2147484029" r:id="rId8"/>
    <p:sldMasterId id="2147484041" r:id="rId9"/>
    <p:sldMasterId id="2147484053" r:id="rId10"/>
    <p:sldMasterId id="2147484092" r:id="rId11"/>
    <p:sldMasterId id="2147484079" r:id="rId12"/>
  </p:sldMasterIdLst>
  <p:notesMasterIdLst>
    <p:notesMasterId r:id="rId51"/>
  </p:notesMasterIdLst>
  <p:handoutMasterIdLst>
    <p:handoutMasterId r:id="rId52"/>
  </p:handoutMasterIdLst>
  <p:sldIdLst>
    <p:sldId id="256" r:id="rId13"/>
    <p:sldId id="273" r:id="rId14"/>
    <p:sldId id="274" r:id="rId15"/>
    <p:sldId id="305" r:id="rId16"/>
    <p:sldId id="275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78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301" r:id="rId34"/>
    <p:sldId id="295" r:id="rId35"/>
    <p:sldId id="297" r:id="rId36"/>
    <p:sldId id="298" r:id="rId37"/>
    <p:sldId id="296" r:id="rId38"/>
    <p:sldId id="299" r:id="rId39"/>
    <p:sldId id="279" r:id="rId40"/>
    <p:sldId id="302" r:id="rId41"/>
    <p:sldId id="303" r:id="rId42"/>
    <p:sldId id="308" r:id="rId43"/>
    <p:sldId id="309" r:id="rId44"/>
    <p:sldId id="310" r:id="rId45"/>
    <p:sldId id="313" r:id="rId46"/>
    <p:sldId id="311" r:id="rId47"/>
    <p:sldId id="312" r:id="rId48"/>
    <p:sldId id="304" r:id="rId49"/>
    <p:sldId id="314" r:id="rId5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32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E8AC"/>
    <a:srgbClr val="4B4A49"/>
    <a:srgbClr val="AE598B"/>
    <a:srgbClr val="0B6EC5"/>
    <a:srgbClr val="0285CA"/>
    <a:srgbClr val="A2A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62" autoAdjust="0"/>
    <p:restoredTop sz="83085"/>
  </p:normalViewPr>
  <p:slideViewPr>
    <p:cSldViewPr snapToGrid="0" snapToObjects="1" showGuides="1">
      <p:cViewPr>
        <p:scale>
          <a:sx n="130" d="100"/>
          <a:sy n="130" d="100"/>
        </p:scale>
        <p:origin x="4872" y="1760"/>
      </p:cViewPr>
      <p:guideLst>
        <p:guide orient="horz" pos="894"/>
        <p:guide pos="325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9" d="100"/>
          <a:sy n="149" d="100"/>
        </p:scale>
        <p:origin x="6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8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0C841-A34D-0F44-B99C-434D0D484263}" type="datetimeFigureOut">
              <a:rPr lang="en-US" smtClean="0"/>
              <a:pPr/>
              <a:t>5/21/18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7D7A8-7AD1-D847-88F0-AC6D5D9279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770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F55D3-CD27-9042-95C4-4762BDC1F504}" type="datetimeFigureOut">
              <a:rPr lang="en-US" smtClean="0"/>
              <a:pPr/>
              <a:t>5/21/18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1C36C-116C-BC4F-AAB9-02D408A4C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79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0600" y="-19050"/>
            <a:ext cx="6883400" cy="516255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57199" y="-19050"/>
            <a:ext cx="6498077" cy="516255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5527" y="763264"/>
            <a:ext cx="6336792" cy="1927349"/>
          </a:xfrm>
          <a:prstGeom prst="rect">
            <a:avLst/>
          </a:prstGeom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5525" y="2909786"/>
            <a:ext cx="6336793" cy="13144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81380" y="4950799"/>
            <a:ext cx="16178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bg1"/>
                </a:solidFill>
              </a:rPr>
              <a:t>Parveen.Kumar@Jax.org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890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51435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772992"/>
            <a:ext cx="5038226" cy="1927349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2914650"/>
            <a:ext cx="5038226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76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JAX_Logo_Amination-1080p-29_97fps_white.mp4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09644"/>
            <a:ext cx="9144000" cy="5143500"/>
          </a:xfrm>
          <a:prstGeom prst="rect">
            <a:avLst/>
          </a:prstGeom>
        </p:spPr>
      </p:pic>
      <p:pic>
        <p:nvPicPr>
          <p:cNvPr id="11" name="Picture 10" descr="Screen Shot 2016-01-21 at 9.41.53 AM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77" y="1456041"/>
            <a:ext cx="5092128" cy="243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0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457" y="2"/>
            <a:ext cx="6857543" cy="514315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5" y="0"/>
            <a:ext cx="1348013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427" y="772992"/>
            <a:ext cx="6812644" cy="1927349"/>
          </a:xfrm>
        </p:spPr>
        <p:txBody>
          <a:bodyPr/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6432" y="2914650"/>
            <a:ext cx="3528787" cy="13144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52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1586" y="1200150"/>
            <a:ext cx="8375650" cy="36230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4797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1585" y="1200151"/>
            <a:ext cx="4090438" cy="36371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4736062" y="1200151"/>
            <a:ext cx="4090438" cy="36371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4086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1586" y="1200151"/>
            <a:ext cx="8374914" cy="3235778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1055" y="4545977"/>
            <a:ext cx="4129088" cy="333375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819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321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05217" y="0"/>
            <a:ext cx="7338787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77147" y="772992"/>
            <a:ext cx="6667501" cy="1927349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7147" y="2914650"/>
            <a:ext cx="3528787" cy="13144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457200" y="0"/>
            <a:ext cx="1348017" cy="51435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13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0600" y="-19051"/>
            <a:ext cx="6883400" cy="51625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772992"/>
            <a:ext cx="5038226" cy="1927349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2914650"/>
            <a:ext cx="5038226" cy="13144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rgbClr val="5CA6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577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5143500"/>
          </a:xfrm>
          <a:prstGeom prst="rect">
            <a:avLst/>
          </a:prstGeom>
          <a:solidFill>
            <a:srgbClr val="5CA6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941446" y="1200150"/>
            <a:ext cx="7885057" cy="3143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8582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701" y="15290"/>
            <a:ext cx="8590547" cy="364908"/>
          </a:xfrm>
          <a:prstGeom prst="rect">
            <a:avLst/>
          </a:prstGeom>
        </p:spPr>
        <p:txBody>
          <a:bodyPr anchor="t"/>
          <a:lstStyle>
            <a:lvl1pPr algn="ctr"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707994" y="4869656"/>
            <a:ext cx="4360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51435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95701" y="532435"/>
            <a:ext cx="8590547" cy="3952938"/>
          </a:xfrm>
          <a:prstGeom prst="rect">
            <a:avLst/>
          </a:prstGeom>
        </p:spPr>
        <p:txBody>
          <a:bodyPr tIns="0" bIns="0"/>
          <a:lstStyle>
            <a:lvl1pPr defTabSz="457200">
              <a:spcBef>
                <a:spcPts val="0"/>
              </a:spcBef>
              <a:spcAft>
                <a:spcPts val="400"/>
              </a:spcAft>
              <a:buClr>
                <a:srgbClr val="0070C0"/>
              </a:buClr>
              <a:defRPr sz="1800"/>
            </a:lvl1pPr>
            <a:lvl2pPr marL="687388" indent="-344488" defTabSz="4572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0C0"/>
              </a:buClr>
              <a:buFont typeface="Arial" charset="0"/>
              <a:buChar char="•"/>
              <a:defRPr sz="1600"/>
            </a:lvl2pPr>
            <a:lvl3pPr marL="1030288" indent="-342900">
              <a:spcAft>
                <a:spcPts val="300"/>
              </a:spcAft>
              <a:buClr>
                <a:srgbClr val="0070C0"/>
              </a:buClr>
              <a:buFont typeface="Arial" charset="0"/>
              <a:buChar char="•"/>
              <a:defRPr sz="1600">
                <a:solidFill>
                  <a:schemeClr val="tx1"/>
                </a:solidFill>
              </a:defRPr>
            </a:lvl3pPr>
            <a:lvl4pPr marL="1258888" indent="-228600">
              <a:spcAft>
                <a:spcPts val="300"/>
              </a:spcAft>
              <a:buClr>
                <a:srgbClr val="0070C0"/>
              </a:buClr>
              <a:buFont typeface="Arial" charset="0"/>
              <a:buChar char="•"/>
              <a:defRPr sz="1600"/>
            </a:lvl4pPr>
            <a:lvl5pPr marL="1544637" indent="-285750">
              <a:buClr>
                <a:srgbClr val="0070C0"/>
              </a:buClr>
              <a:buFont typeface="Arial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7808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200151"/>
            <a:ext cx="3818296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200151"/>
            <a:ext cx="3818296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52400" y="0"/>
            <a:ext cx="304800" cy="5143500"/>
          </a:xfrm>
          <a:prstGeom prst="rect">
            <a:avLst/>
          </a:prstGeom>
          <a:solidFill>
            <a:srgbClr val="5CA6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25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200151"/>
            <a:ext cx="7315200" cy="27432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7" y="4049318"/>
            <a:ext cx="3535363" cy="333375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5143500"/>
          </a:xfrm>
          <a:prstGeom prst="rect">
            <a:avLst/>
          </a:prstGeom>
          <a:solidFill>
            <a:srgbClr val="5CA6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948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5143500"/>
          </a:xfrm>
          <a:prstGeom prst="rect">
            <a:avLst/>
          </a:prstGeom>
          <a:solidFill>
            <a:srgbClr val="5CA6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85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5143500"/>
          </a:xfrm>
          <a:prstGeom prst="rect">
            <a:avLst/>
          </a:prstGeom>
          <a:solidFill>
            <a:srgbClr val="5CA6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9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3"/>
            <a:ext cx="5029200" cy="51434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685803"/>
            <a:ext cx="3200400" cy="3880247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52400" y="0"/>
            <a:ext cx="304800" cy="5143500"/>
          </a:xfrm>
          <a:prstGeom prst="rect">
            <a:avLst/>
          </a:prstGeom>
          <a:solidFill>
            <a:srgbClr val="5CA6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69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3"/>
            <a:ext cx="8686800" cy="51434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5143500"/>
          </a:xfrm>
          <a:prstGeom prst="rect">
            <a:avLst/>
          </a:prstGeom>
          <a:solidFill>
            <a:srgbClr val="5CA6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74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5143500"/>
          </a:xfrm>
          <a:prstGeom prst="rect">
            <a:avLst/>
          </a:prstGeom>
          <a:solidFill>
            <a:srgbClr val="5CA6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7" y="0"/>
            <a:ext cx="5488573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772992"/>
            <a:ext cx="5038226" cy="1927349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2914650"/>
            <a:ext cx="5038226" cy="13144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94768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772992"/>
            <a:ext cx="5038226" cy="1927349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2914650"/>
            <a:ext cx="5038226" cy="13144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696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0600" y="-19051"/>
            <a:ext cx="6883400" cy="51625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51435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772992"/>
            <a:ext cx="5038226" cy="1927349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2914650"/>
            <a:ext cx="5038226" cy="13144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rgbClr val="548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756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5143500"/>
          </a:xfrm>
          <a:prstGeom prst="rect">
            <a:avLst/>
          </a:prstGeom>
          <a:solidFill>
            <a:srgbClr val="548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388" y="1200150"/>
            <a:ext cx="7885112" cy="3143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06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6" y="205979"/>
            <a:ext cx="7885057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200151"/>
            <a:ext cx="3818296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200151"/>
            <a:ext cx="3818296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51435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263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200151"/>
            <a:ext cx="3818296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200151"/>
            <a:ext cx="3818296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52400" y="0"/>
            <a:ext cx="304800" cy="5143500"/>
          </a:xfrm>
          <a:prstGeom prst="rect">
            <a:avLst/>
          </a:prstGeom>
          <a:solidFill>
            <a:srgbClr val="548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6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200151"/>
            <a:ext cx="7315200" cy="27432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7" y="4049318"/>
            <a:ext cx="3535363" cy="333375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5143500"/>
          </a:xfrm>
          <a:prstGeom prst="rect">
            <a:avLst/>
          </a:prstGeom>
          <a:solidFill>
            <a:srgbClr val="548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420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5143500"/>
          </a:xfrm>
          <a:prstGeom prst="rect">
            <a:avLst/>
          </a:prstGeom>
          <a:solidFill>
            <a:srgbClr val="548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183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52400" y="0"/>
            <a:ext cx="304800" cy="5143500"/>
          </a:xfrm>
          <a:prstGeom prst="rect">
            <a:avLst/>
          </a:prstGeom>
          <a:solidFill>
            <a:srgbClr val="548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663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3"/>
            <a:ext cx="5029200" cy="51434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685803"/>
            <a:ext cx="3200400" cy="3880247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52400" y="0"/>
            <a:ext cx="304800" cy="5143500"/>
          </a:xfrm>
          <a:prstGeom prst="rect">
            <a:avLst/>
          </a:prstGeom>
          <a:solidFill>
            <a:srgbClr val="548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982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3"/>
            <a:ext cx="8686800" cy="51434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5143500"/>
          </a:xfrm>
          <a:prstGeom prst="rect">
            <a:avLst/>
          </a:prstGeom>
          <a:solidFill>
            <a:srgbClr val="548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417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5143500"/>
          </a:xfrm>
          <a:prstGeom prst="rect">
            <a:avLst/>
          </a:prstGeom>
          <a:solidFill>
            <a:srgbClr val="5480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7" y="0"/>
            <a:ext cx="5488573" cy="51435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772992"/>
            <a:ext cx="5038226" cy="1927349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2914650"/>
            <a:ext cx="5038226" cy="13144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15427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5143500"/>
          </a:xfrm>
          <a:prstGeom prst="rect">
            <a:avLst/>
          </a:prstGeom>
          <a:solidFill>
            <a:srgbClr val="0051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772992"/>
            <a:ext cx="5038226" cy="1927349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2914650"/>
            <a:ext cx="5038226" cy="13144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4364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0600" y="-19051"/>
            <a:ext cx="6883400" cy="51625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772992"/>
            <a:ext cx="5038226" cy="1927349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2914650"/>
            <a:ext cx="5038226" cy="13144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034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388" y="1200150"/>
            <a:ext cx="7885112" cy="3143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3511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6" y="205979"/>
            <a:ext cx="7885057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200151"/>
            <a:ext cx="7315200" cy="2743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7" y="4049318"/>
            <a:ext cx="3535363" cy="33337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51435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092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200151"/>
            <a:ext cx="3818296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200151"/>
            <a:ext cx="3818296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036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200151"/>
            <a:ext cx="7315200" cy="27432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7" y="4049318"/>
            <a:ext cx="3535363" cy="333375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518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45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521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3"/>
            <a:ext cx="5029200" cy="51434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685803"/>
            <a:ext cx="3200400" cy="3880247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41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3"/>
            <a:ext cx="8686800" cy="5143499"/>
          </a:xfrm>
          <a:solidFill>
            <a:srgbClr val="FFFFFF"/>
          </a:solidFill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941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4" y="0"/>
            <a:ext cx="3271157" cy="5143500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7" y="0"/>
            <a:ext cx="5488573" cy="51435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772992"/>
            <a:ext cx="5038226" cy="1927349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2914650"/>
            <a:ext cx="5038226" cy="13144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213622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51435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772992"/>
            <a:ext cx="5038226" cy="1927349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2914650"/>
            <a:ext cx="5038226" cy="13144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6982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0600" y="-19051"/>
            <a:ext cx="6883400" cy="51625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51435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772992"/>
            <a:ext cx="5038226" cy="1927349"/>
          </a:xfrm>
        </p:spPr>
        <p:txBody>
          <a:bodyPr/>
          <a:lstStyle>
            <a:lvl1pPr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2914650"/>
            <a:ext cx="5038226" cy="13144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rgbClr val="AE59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417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rgbClr val="AE59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388" y="1200150"/>
            <a:ext cx="7885112" cy="3143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97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6" y="205979"/>
            <a:ext cx="7885057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51435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216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200151"/>
            <a:ext cx="3818296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200151"/>
            <a:ext cx="3818296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rgbClr val="AE59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241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200151"/>
            <a:ext cx="7315200" cy="27432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7" y="4049318"/>
            <a:ext cx="3535363" cy="333375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rgbClr val="AE59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302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rgbClr val="AE59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236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rgbClr val="AE59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764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3"/>
            <a:ext cx="5029200" cy="51434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626100" y="685803"/>
            <a:ext cx="3200400" cy="38802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rgbClr val="AE59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072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3"/>
            <a:ext cx="8686800" cy="5143499"/>
          </a:xfrm>
          <a:solidFill>
            <a:srgbClr val="FFFFFF"/>
          </a:solidFill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rgbClr val="AE59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57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4" y="0"/>
            <a:ext cx="3195053" cy="5143500"/>
          </a:xfrm>
          <a:prstGeom prst="rect">
            <a:avLst/>
          </a:prstGeom>
          <a:solidFill>
            <a:srgbClr val="AE59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7" y="0"/>
            <a:ext cx="5491749" cy="51435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772992"/>
            <a:ext cx="5038226" cy="1927349"/>
          </a:xfrm>
        </p:spPr>
        <p:txBody>
          <a:bodyPr/>
          <a:lstStyle>
            <a:lvl1pPr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2914650"/>
            <a:ext cx="5038226" cy="13144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76986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51435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772992"/>
            <a:ext cx="5038226" cy="1927349"/>
          </a:xfrm>
        </p:spPr>
        <p:txBody>
          <a:bodyPr/>
          <a:lstStyle>
            <a:lvl1pPr>
              <a:defRPr sz="4000">
                <a:solidFill>
                  <a:srgbClr val="F1C4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2914650"/>
            <a:ext cx="5038226" cy="13144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574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0600" y="-19051"/>
            <a:ext cx="6883400" cy="51625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772992"/>
            <a:ext cx="5038226" cy="1927349"/>
          </a:xfrm>
        </p:spPr>
        <p:txBody>
          <a:bodyPr/>
          <a:lstStyle>
            <a:lvl1pPr>
              <a:defRPr sz="4000">
                <a:solidFill>
                  <a:srgbClr val="F1C4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2914650"/>
            <a:ext cx="5038226" cy="13144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7455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941388" y="1200150"/>
            <a:ext cx="7885112" cy="3143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289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446" y="205979"/>
            <a:ext cx="7885057" cy="857250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51435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200151"/>
            <a:ext cx="3818296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200151"/>
            <a:ext cx="3818296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97473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200151"/>
            <a:ext cx="7315200" cy="27432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7" y="4049318"/>
            <a:ext cx="3535363" cy="333375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3547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91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689434" y="4517572"/>
            <a:ext cx="8454571" cy="62592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417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2437" y="0"/>
            <a:ext cx="4992062" cy="51435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3"/>
            <a:ext cx="5029200" cy="514349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685803"/>
            <a:ext cx="3200400" cy="3880247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>
                <a:solidFill>
                  <a:schemeClr val="bg1"/>
                </a:solidFill>
              </a:defRPr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>
                <a:solidFill>
                  <a:schemeClr val="bg1"/>
                </a:solidFill>
              </a:defRPr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>
                <a:solidFill>
                  <a:schemeClr val="bg1"/>
                </a:solidFill>
              </a:defRPr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870028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3"/>
            <a:ext cx="8686800" cy="5143499"/>
          </a:xfr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56836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4" y="0"/>
            <a:ext cx="3195053" cy="5143500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7" y="0"/>
            <a:ext cx="5488573" cy="51435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772992"/>
            <a:ext cx="5038226" cy="1927349"/>
          </a:xfrm>
        </p:spPr>
        <p:txBody>
          <a:bodyPr/>
          <a:lstStyle>
            <a:lvl1pPr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2914650"/>
            <a:ext cx="5038226" cy="13144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9216081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457201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5143500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51435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772992"/>
            <a:ext cx="5038226" cy="1927349"/>
          </a:xfrm>
        </p:spPr>
        <p:txBody>
          <a:bodyPr/>
          <a:lstStyle>
            <a:lvl1pPr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2914650"/>
            <a:ext cx="5038226" cy="13144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377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0600" y="-19051"/>
            <a:ext cx="6883400" cy="51625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51435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772992"/>
            <a:ext cx="5038226" cy="1927349"/>
          </a:xfrm>
        </p:spPr>
        <p:txBody>
          <a:bodyPr/>
          <a:lstStyle>
            <a:lvl1pPr>
              <a:defRPr sz="4000">
                <a:solidFill>
                  <a:srgbClr val="F1C4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2914650"/>
            <a:ext cx="5038226" cy="13144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7660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388" y="1200150"/>
            <a:ext cx="7885112" cy="3143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47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3"/>
            <a:ext cx="5029200" cy="5143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685803"/>
            <a:ext cx="3200400" cy="3880247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152400" y="0"/>
            <a:ext cx="304800" cy="51435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103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200151"/>
            <a:ext cx="3818296" cy="339447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200151"/>
            <a:ext cx="3818296" cy="339447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643554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200151"/>
            <a:ext cx="7315200" cy="27432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7" y="4049318"/>
            <a:ext cx="3535363" cy="333375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1702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5329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689434" y="4517572"/>
            <a:ext cx="8454571" cy="62592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250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43493" y="0"/>
            <a:ext cx="4992062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3"/>
            <a:ext cx="5029200" cy="514349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2"/>
          </p:nvPr>
        </p:nvSpPr>
        <p:spPr>
          <a:xfrm>
            <a:off x="5791681" y="680648"/>
            <a:ext cx="3089852" cy="396755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249420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3"/>
            <a:ext cx="8686800" cy="5143499"/>
          </a:xfrm>
          <a:solidFill>
            <a:srgbClr val="002D7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80304952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51435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7" y="0"/>
            <a:ext cx="5488573" cy="51435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772992"/>
            <a:ext cx="5038226" cy="1927349"/>
          </a:xfrm>
        </p:spPr>
        <p:txBody>
          <a:bodyPr/>
          <a:lstStyle>
            <a:lvl1pPr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2914650"/>
            <a:ext cx="5038226" cy="13144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781563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457201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5143500"/>
          </a:xfrm>
          <a:solidFill>
            <a:srgbClr val="002D72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51435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772992"/>
            <a:ext cx="5038226" cy="1927349"/>
          </a:xfrm>
        </p:spPr>
        <p:txBody>
          <a:bodyPr/>
          <a:lstStyle>
            <a:lvl1pPr>
              <a:defRPr sz="4000">
                <a:solidFill>
                  <a:srgbClr val="F1C4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2914650"/>
            <a:ext cx="5038226" cy="13144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6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3"/>
            <a:ext cx="8686800" cy="5143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51435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38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51435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2257" y="0"/>
            <a:ext cx="5488573" cy="51435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772992"/>
            <a:ext cx="5038226" cy="1927349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2914650"/>
            <a:ext cx="5038226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6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image" Target="../media/image1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7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707994" y="4869656"/>
            <a:ext cx="4360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52400" y="0"/>
            <a:ext cx="304800" cy="51435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8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2" r:id="rId5"/>
    <p:sldLayoutId id="2147484074" r:id="rId6"/>
    <p:sldLayoutId id="2147484013" r:id="rId7"/>
    <p:sldLayoutId id="2147484014" r:id="rId8"/>
    <p:sldLayoutId id="2147484015" r:id="rId9"/>
    <p:sldLayoutId id="2147484016" r:id="rId10"/>
    <p:sldLayoutId id="2147484105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3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4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1586" y="205979"/>
            <a:ext cx="8374914" cy="85725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586" y="1200151"/>
            <a:ext cx="8374914" cy="363038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6878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2" r:id="rId5"/>
    <p:sldLayoutId id="2147484073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8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9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6" y="205979"/>
            <a:ext cx="7885057" cy="85725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6" y="1200151"/>
            <a:ext cx="7885057" cy="339447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8066388" y="4941193"/>
            <a:ext cx="404217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8066388" y="4941193"/>
            <a:ext cx="404217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FooterTex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365" y="4805364"/>
            <a:ext cx="1561390" cy="114304"/>
          </a:xfrm>
          <a:prstGeom prst="rect">
            <a:avLst/>
          </a:prstGeom>
        </p:spPr>
      </p:pic>
      <p:pic>
        <p:nvPicPr>
          <p:cNvPr id="12" name="Picture 11" descr="bugs-0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7" y="4626606"/>
            <a:ext cx="704041" cy="4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62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4" r:id="rId5"/>
    <p:sldLayoutId id="2147484075" r:id="rId6"/>
    <p:sldLayoutId id="2147484025" r:id="rId7"/>
    <p:sldLayoutId id="2147484026" r:id="rId8"/>
    <p:sldLayoutId id="2147484027" r:id="rId9"/>
    <p:sldLayoutId id="2147484028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6" y="205979"/>
            <a:ext cx="7885057" cy="85725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6" y="1200151"/>
            <a:ext cx="7885057" cy="339447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8066388" y="4941193"/>
            <a:ext cx="404217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8066388" y="4941193"/>
            <a:ext cx="404217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FooterTex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365" y="4805364"/>
            <a:ext cx="1561390" cy="114304"/>
          </a:xfrm>
          <a:prstGeom prst="rect">
            <a:avLst/>
          </a:prstGeom>
        </p:spPr>
      </p:pic>
      <p:pic>
        <p:nvPicPr>
          <p:cNvPr id="12" name="Picture 11" descr="bugs-0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7" y="4626606"/>
            <a:ext cx="704041" cy="4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4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6" r:id="rId5"/>
    <p:sldLayoutId id="2147484076" r:id="rId6"/>
    <p:sldLayoutId id="2147484037" r:id="rId7"/>
    <p:sldLayoutId id="2147484038" r:id="rId8"/>
    <p:sldLayoutId id="2147484039" r:id="rId9"/>
    <p:sldLayoutId id="2147484040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6" y="205979"/>
            <a:ext cx="7885057" cy="85725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6" y="1200151"/>
            <a:ext cx="7885057" cy="339447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8066388" y="4941193"/>
            <a:ext cx="404217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8066388" y="4941193"/>
            <a:ext cx="404217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FooterTex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365" y="4805364"/>
            <a:ext cx="1561390" cy="114304"/>
          </a:xfrm>
          <a:prstGeom prst="rect">
            <a:avLst/>
          </a:prstGeom>
        </p:spPr>
      </p:pic>
      <p:pic>
        <p:nvPicPr>
          <p:cNvPr id="12" name="Picture 11" descr="bugs-0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7" y="4626606"/>
            <a:ext cx="704041" cy="4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3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8" r:id="rId5"/>
    <p:sldLayoutId id="2147484077" r:id="rId6"/>
    <p:sldLayoutId id="2147484049" r:id="rId7"/>
    <p:sldLayoutId id="2147484050" r:id="rId8"/>
    <p:sldLayoutId id="2147484051" r:id="rId9"/>
    <p:sldLayoutId id="2147484052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6" y="205979"/>
            <a:ext cx="7885057" cy="85725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6" y="1200151"/>
            <a:ext cx="7885057" cy="339447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8066388" y="4941193"/>
            <a:ext cx="404217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8066388" y="4941193"/>
            <a:ext cx="404217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FooterTex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365" y="4805364"/>
            <a:ext cx="1561390" cy="114304"/>
          </a:xfrm>
          <a:prstGeom prst="rect">
            <a:avLst/>
          </a:prstGeom>
        </p:spPr>
      </p:pic>
      <p:pic>
        <p:nvPicPr>
          <p:cNvPr id="12" name="Picture 11" descr="bugs-0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7" y="4626606"/>
            <a:ext cx="704041" cy="4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20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60" r:id="rId5"/>
    <p:sldLayoutId id="2147484078" r:id="rId6"/>
    <p:sldLayoutId id="2147484061" r:id="rId7"/>
    <p:sldLayoutId id="2147484062" r:id="rId8"/>
    <p:sldLayoutId id="2147484063" r:id="rId9"/>
    <p:sldLayoutId id="2147484064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6" y="205979"/>
            <a:ext cx="7885057" cy="85725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6" y="1200151"/>
            <a:ext cx="7885057" cy="339447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8066388" y="4941193"/>
            <a:ext cx="404217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8066388" y="4941193"/>
            <a:ext cx="404217" cy="1588"/>
          </a:xfrm>
          <a:prstGeom prst="line">
            <a:avLst/>
          </a:prstGeom>
          <a:ln w="31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FooterText_whit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365" y="4805364"/>
            <a:ext cx="1561390" cy="114304"/>
          </a:xfrm>
          <a:prstGeom prst="rect">
            <a:avLst/>
          </a:prstGeom>
        </p:spPr>
      </p:pic>
      <p:pic>
        <p:nvPicPr>
          <p:cNvPr id="23" name="Picture 22" descr="bugs-02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4629153"/>
            <a:ext cx="704112" cy="41911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464627" cy="5144096"/>
          </a:xfrm>
          <a:prstGeom prst="rect">
            <a:avLst/>
          </a:prstGeom>
          <a:solidFill>
            <a:srgbClr val="4B4A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F1C4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bg1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bg1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bg1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6" y="205979"/>
            <a:ext cx="7885057" cy="85725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6" y="1200151"/>
            <a:ext cx="7885057" cy="339447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8066388" y="4941193"/>
            <a:ext cx="404217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47101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8066388" y="4941193"/>
            <a:ext cx="404217" cy="1588"/>
          </a:xfrm>
          <a:prstGeom prst="line">
            <a:avLst/>
          </a:prstGeom>
          <a:ln w="31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0" y="-1"/>
            <a:ext cx="457200" cy="5143500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ugs-03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4629153"/>
            <a:ext cx="704112" cy="419114"/>
          </a:xfrm>
          <a:prstGeom prst="rect">
            <a:avLst/>
          </a:prstGeom>
        </p:spPr>
      </p:pic>
      <p:pic>
        <p:nvPicPr>
          <p:cNvPr id="11" name="Picture 10" descr="FooterText_white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365" y="4805364"/>
            <a:ext cx="1561390" cy="11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0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4081" r:id="rId2"/>
    <p:sldLayoutId id="2147484082" r:id="rId3"/>
    <p:sldLayoutId id="2147484083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F1C4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bg1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bg1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bg1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19" y="796804"/>
            <a:ext cx="6470996" cy="1927349"/>
          </a:xfrm>
        </p:spPr>
        <p:txBody>
          <a:bodyPr anchor="ctr"/>
          <a:lstStyle/>
          <a:p>
            <a:pPr fontAlgn="base"/>
            <a:r>
              <a:rPr lang="en-US" dirty="0"/>
              <a:t>Pathway and Gene Set Enrichment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algn="ctr"/>
            <a:r>
              <a:rPr lang="en-US" dirty="0" err="1"/>
              <a:t>Parveen</a:t>
            </a:r>
            <a:r>
              <a:rPr lang="en-US" dirty="0"/>
              <a:t> Kumar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67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E341-5EAC-1540-97DF-7BA8CE1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DAVID: Enriched Genes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6389E-1FAD-D646-AB01-EDBA9DA00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C4815D-76AA-E14C-9589-65E6C783B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659" y="678425"/>
            <a:ext cx="6494028" cy="351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66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FA64-3D34-7343-8A77-3343701B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DAVID: Visualize genes in the enriched pathways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0A733B-F977-484C-BEF4-D4D3E2FB8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E6682F-31CD-2F4E-AF90-151EDEE20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16" y="497972"/>
            <a:ext cx="5813220" cy="42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88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78D8-C5B8-7D4D-AA53-1355B9E6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DAVID: Download gene lists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C8D1F-CD6D-2C43-9945-508A215A0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24FB74-FB52-9945-A125-0B0EAC132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47" y="709798"/>
            <a:ext cx="7825347" cy="26528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0894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D5FB-A713-7145-A43F-01648EF8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Reactome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631AAC-049E-0C4D-AE9A-3E1F5729B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9498E-CB29-E249-AC32-DCEECE6F6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074" y="380198"/>
            <a:ext cx="4589022" cy="45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43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0EB9-BE74-4242-A308-39BC1DB5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Reactome</a:t>
            </a:r>
            <a:r>
              <a:rPr lang="en-US" dirty="0"/>
              <a:t>: Submit Gene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6DF69B-5D42-7542-9EC3-52100DB0A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0ADB18-9B9C-EB4E-BDAC-952063D4E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22" y="781637"/>
            <a:ext cx="8444074" cy="23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19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197F-66DD-0940-B6A5-743F4FAF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Reactome</a:t>
            </a:r>
            <a:r>
              <a:rPr lang="en-US" dirty="0"/>
              <a:t>: Analyze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7B1D33-FB01-9B44-B9B7-FAC51AE4A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D6F40-17C4-1B4F-AACB-BBF388305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01" y="505729"/>
            <a:ext cx="8472782" cy="381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6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197F-66DD-0940-B6A5-743F4FAF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Reactome</a:t>
            </a:r>
            <a:r>
              <a:rPr lang="en-US" dirty="0"/>
              <a:t>: Select specific pathway e.g. Insulin receptor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7B1D33-FB01-9B44-B9B7-FAC51AE4A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2B273-40AF-684B-91B0-E48761A1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04" y="464862"/>
            <a:ext cx="8702496" cy="405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04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197F-66DD-0940-B6A5-743F4FAF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Reactome</a:t>
            </a:r>
            <a:r>
              <a:rPr lang="en-US" dirty="0"/>
              <a:t>: Pathway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7B1D33-FB01-9B44-B9B7-FAC51AE4A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D03DC4-56EF-D547-A1EB-D05A78B24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7" y="511411"/>
            <a:ext cx="8444013" cy="42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15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197F-66DD-0940-B6A5-743F4FAF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Reactome</a:t>
            </a:r>
            <a:r>
              <a:rPr lang="en-US" dirty="0"/>
              <a:t>: Pathway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7B1D33-FB01-9B44-B9B7-FAC51AE4A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DA1A5-0768-7348-AD8C-6CA78B5A6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2"/>
          <a:stretch/>
        </p:blipFill>
        <p:spPr>
          <a:xfrm>
            <a:off x="583524" y="495513"/>
            <a:ext cx="8414899" cy="435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81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197F-66DD-0940-B6A5-743F4FAF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Enrichr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7B1D33-FB01-9B44-B9B7-FAC51AE4A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3D16A-2980-0947-B9A9-7127030B3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580" y="380198"/>
            <a:ext cx="5372613" cy="476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47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A76B-8ED6-EA40-BA79-A74D844A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Set Enrichment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DA8C4-4209-B04D-89DC-BFBD95A55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F2112D-7950-6245-A64B-BABD2E7F63CB}"/>
              </a:ext>
            </a:extLst>
          </p:cNvPr>
          <p:cNvGrpSpPr/>
          <p:nvPr/>
        </p:nvGrpSpPr>
        <p:grpSpPr>
          <a:xfrm>
            <a:off x="709283" y="582355"/>
            <a:ext cx="3828604" cy="3105895"/>
            <a:chOff x="1424457" y="924617"/>
            <a:chExt cx="3828604" cy="31058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E35AD2-43EE-0343-83E2-97F59DCA0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4457" y="924617"/>
              <a:ext cx="2369984" cy="31058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E6BB94-C051-F147-B924-373F41164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4441" y="1009330"/>
              <a:ext cx="1458620" cy="26063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C8C5701-0927-EA44-8D8C-4727E0CEF362}"/>
              </a:ext>
            </a:extLst>
          </p:cNvPr>
          <p:cNvSpPr txBox="1"/>
          <p:nvPr/>
        </p:nvSpPr>
        <p:spPr>
          <a:xfrm>
            <a:off x="3402180" y="1214569"/>
            <a:ext cx="3754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dirty="0"/>
              <a:t>Pathway Enrichment Analysis</a:t>
            </a:r>
          </a:p>
          <a:p>
            <a:pPr marL="342900" indent="-342900">
              <a:buFont typeface="+mj-lt"/>
              <a:buAutoNum type="alphaLcParenR"/>
            </a:pPr>
            <a:endParaRPr lang="en-US" dirty="0"/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Gene Ontology</a:t>
            </a:r>
          </a:p>
          <a:p>
            <a:pPr marL="342900" indent="-342900">
              <a:buFont typeface="+mj-lt"/>
              <a:buAutoNum type="alphaLcParenR"/>
            </a:pPr>
            <a:endParaRPr lang="en-US" dirty="0"/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Gene Set Enrichment Analysis</a:t>
            </a:r>
          </a:p>
        </p:txBody>
      </p:sp>
    </p:spTree>
    <p:extLst>
      <p:ext uri="{BB962C8B-B14F-4D97-AF65-F5344CB8AC3E}">
        <p14:creationId xmlns:p14="http://schemas.microsoft.com/office/powerpoint/2010/main" val="381915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3165B-D093-3348-80F4-F87D83D1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Enrichr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08F3F-A47C-4847-AB3A-BEF1749CB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2EB746-BA20-1449-9F93-0555FCD65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614" y="477826"/>
            <a:ext cx="4977044" cy="455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74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62649-56F0-2C4E-907B-2094AB14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Ontology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A2C61-81C3-3240-A0CD-7C8ACA3B5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54B814-5926-FF40-8B7D-AB148E8EA668}"/>
              </a:ext>
            </a:extLst>
          </p:cNvPr>
          <p:cNvSpPr txBox="1"/>
          <p:nvPr/>
        </p:nvSpPr>
        <p:spPr>
          <a:xfrm>
            <a:off x="858207" y="878641"/>
            <a:ext cx="59563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Enrichr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http://</a:t>
            </a:r>
            <a:r>
              <a:rPr lang="en-US" dirty="0" err="1"/>
              <a:t>amp.pharm.mssm.edu</a:t>
            </a:r>
            <a:r>
              <a:rPr lang="en-US" dirty="0"/>
              <a:t>/</a:t>
            </a:r>
            <a:r>
              <a:rPr lang="en-US" dirty="0" err="1"/>
              <a:t>Enrichr</a:t>
            </a:r>
            <a:r>
              <a:rPr lang="en-US" dirty="0"/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http://</a:t>
            </a:r>
            <a:r>
              <a:rPr lang="en-US" dirty="0" err="1"/>
              <a:t>www.pantherdb.org</a:t>
            </a:r>
            <a:r>
              <a:rPr lang="en-US" dirty="0"/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E3D4B-D721-A246-B5F2-15C418B1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539" y="554709"/>
            <a:ext cx="2836079" cy="2070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67849C-AC8D-9548-B89E-4B418818D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62" y="2833865"/>
            <a:ext cx="2824368" cy="229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88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3165B-D093-3348-80F4-F87D83D1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Enrichr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08F3F-A47C-4847-AB3A-BEF1749CB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F92D5-0F75-8A4C-9E6F-AFEA6C077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352" y="546595"/>
            <a:ext cx="4976401" cy="45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09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5F4E-6D35-A84B-8F7E-63307320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Panther: Submitting Gene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197A0-3948-7145-888F-0E2DAD555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E18A0-9BF3-8B4C-A5AE-1307D13D3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415" y="498824"/>
            <a:ext cx="5448984" cy="4448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E7F11D-759F-3D4B-8ACB-ADC6F29E8802}"/>
              </a:ext>
            </a:extLst>
          </p:cNvPr>
          <p:cNvSpPr txBox="1"/>
          <p:nvPr/>
        </p:nvSpPr>
        <p:spPr>
          <a:xfrm>
            <a:off x="6950856" y="1875531"/>
            <a:ext cx="192272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Paste Gene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B1CCE-4AE8-5E4E-971F-9A8F9237D8A7}"/>
              </a:ext>
            </a:extLst>
          </p:cNvPr>
          <p:cNvSpPr txBox="1"/>
          <p:nvPr/>
        </p:nvSpPr>
        <p:spPr>
          <a:xfrm>
            <a:off x="6950857" y="2918677"/>
            <a:ext cx="1922725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Choose Species</a:t>
            </a:r>
          </a:p>
          <a:p>
            <a:r>
              <a:rPr lang="en-US" sz="1400" dirty="0">
                <a:solidFill>
                  <a:srgbClr val="00B050"/>
                </a:solidFill>
              </a:rPr>
              <a:t>E.g. Mouse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002F4-90A3-4645-87E7-0A77125975FA}"/>
              </a:ext>
            </a:extLst>
          </p:cNvPr>
          <p:cNvSpPr txBox="1"/>
          <p:nvPr/>
        </p:nvSpPr>
        <p:spPr>
          <a:xfrm>
            <a:off x="6950857" y="3810116"/>
            <a:ext cx="1922725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Select Analysis  Type</a:t>
            </a:r>
          </a:p>
          <a:p>
            <a:r>
              <a:rPr lang="en-US" sz="1400" dirty="0">
                <a:solidFill>
                  <a:srgbClr val="00B050"/>
                </a:solidFill>
              </a:rPr>
              <a:t>e.g. Pie Chart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D850BC-2557-7D44-82BE-5E40D6A06433}"/>
              </a:ext>
            </a:extLst>
          </p:cNvPr>
          <p:cNvCxnSpPr>
            <a:cxnSpLocks/>
          </p:cNvCxnSpPr>
          <p:nvPr/>
        </p:nvCxnSpPr>
        <p:spPr>
          <a:xfrm flipH="1">
            <a:off x="5831906" y="2028917"/>
            <a:ext cx="1046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E74928-1AA2-B04B-BB8D-B5AA5AE0DA6F}"/>
              </a:ext>
            </a:extLst>
          </p:cNvPr>
          <p:cNvCxnSpPr>
            <a:cxnSpLocks/>
          </p:cNvCxnSpPr>
          <p:nvPr/>
        </p:nvCxnSpPr>
        <p:spPr>
          <a:xfrm flipH="1">
            <a:off x="5216865" y="3236804"/>
            <a:ext cx="16610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26D55F-2252-8247-A24D-09DF4786DAF9}"/>
              </a:ext>
            </a:extLst>
          </p:cNvPr>
          <p:cNvCxnSpPr>
            <a:cxnSpLocks/>
          </p:cNvCxnSpPr>
          <p:nvPr/>
        </p:nvCxnSpPr>
        <p:spPr>
          <a:xfrm flipH="1" flipV="1">
            <a:off x="5481070" y="3810116"/>
            <a:ext cx="1396866" cy="2019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73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F63B-9127-304D-BFE5-8930E70E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D32D73-F191-8D4C-8898-5EF71DFB6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CFC16-9459-0F44-A247-85C783F7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449" y="459754"/>
            <a:ext cx="4811383" cy="46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93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F63B-9127-304D-BFE5-8930E70E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D32D73-F191-8D4C-8898-5EF71DFB6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5EA06-7697-AD43-8ECC-092F57F50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25"/>
          <a:stretch/>
        </p:blipFill>
        <p:spPr>
          <a:xfrm>
            <a:off x="2754362" y="478172"/>
            <a:ext cx="4285533" cy="452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73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F63B-9127-304D-BFE5-8930E70E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D32D73-F191-8D4C-8898-5EF71DFB6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B5534-7566-5C40-9A9E-BE0D6593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341" y="483533"/>
            <a:ext cx="4393041" cy="452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66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7BA6-A62E-6446-AD81-A6D35A05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CD5D6E-89E6-B94D-AD07-8089BA020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3BC6B-CC8A-2A4D-ADBF-FE439DFE9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188" y="404566"/>
            <a:ext cx="4100371" cy="460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9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EB069-E547-9D40-A95C-738E761E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024754-70B1-0446-A604-AC20C0B37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4C2D7-FF5E-004E-86D0-BE8843123A0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source("https://</a:t>
            </a:r>
            <a:r>
              <a:rPr lang="en-US" dirty="0" err="1"/>
              <a:t>bioconductor.org</a:t>
            </a:r>
            <a:r>
              <a:rPr lang="en-US" dirty="0"/>
              <a:t>/</a:t>
            </a:r>
            <a:r>
              <a:rPr lang="en-US" dirty="0" err="1"/>
              <a:t>biocLite.R</a:t>
            </a:r>
            <a:r>
              <a:rPr lang="en-US" dirty="0"/>
              <a:t>") </a:t>
            </a:r>
          </a:p>
          <a:p>
            <a:endParaRPr lang="en-US" dirty="0"/>
          </a:p>
          <a:p>
            <a:r>
              <a:rPr lang="en-US" dirty="0" err="1"/>
              <a:t>biocLite</a:t>
            </a:r>
            <a:r>
              <a:rPr lang="en-US" dirty="0"/>
              <a:t>("</a:t>
            </a:r>
            <a:r>
              <a:rPr lang="en-US" dirty="0" err="1"/>
              <a:t>AnnotationDbi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 err="1"/>
              <a:t>biocLite</a:t>
            </a:r>
            <a:r>
              <a:rPr lang="en-US" dirty="0"/>
              <a:t>("</a:t>
            </a:r>
            <a:r>
              <a:rPr lang="en-US" dirty="0" err="1"/>
              <a:t>org.Mm.eg.db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 err="1"/>
              <a:t>biocLite</a:t>
            </a:r>
            <a:r>
              <a:rPr lang="en-US" dirty="0"/>
              <a:t>("</a:t>
            </a:r>
            <a:r>
              <a:rPr lang="en-US" dirty="0" err="1"/>
              <a:t>edgeR</a:t>
            </a:r>
            <a:r>
              <a:rPr lang="en-US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883108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90EA7-796A-7941-A82A-9436A8EC9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</a:t>
            </a:r>
            <a:r>
              <a:rPr lang="en-US" dirty="0" err="1"/>
              <a:t>Goana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9230CB-6A13-0C46-9C75-F6009B06C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440021-9C6A-A243-A51B-B2FE4383C212}"/>
              </a:ext>
            </a:extLst>
          </p:cNvPr>
          <p:cNvSpPr/>
          <p:nvPr/>
        </p:nvSpPr>
        <p:spPr>
          <a:xfrm>
            <a:off x="495701" y="669076"/>
            <a:ext cx="859054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library("</a:t>
            </a:r>
            <a:r>
              <a:rPr lang="en-US" sz="900" dirty="0" err="1"/>
              <a:t>AnnotationDbi</a:t>
            </a:r>
            <a:r>
              <a:rPr lang="en-US" sz="900" dirty="0"/>
              <a:t>")</a:t>
            </a:r>
          </a:p>
          <a:p>
            <a:r>
              <a:rPr lang="en-US" sz="900" dirty="0"/>
              <a:t>library("</a:t>
            </a:r>
            <a:r>
              <a:rPr lang="en-US" sz="900" dirty="0" err="1"/>
              <a:t>org.Mm.eg.db</a:t>
            </a:r>
            <a:r>
              <a:rPr lang="en-US" sz="900" dirty="0"/>
              <a:t>")</a:t>
            </a:r>
          </a:p>
          <a:p>
            <a:r>
              <a:rPr lang="en-US" sz="900" dirty="0"/>
              <a:t>library(</a:t>
            </a:r>
            <a:r>
              <a:rPr lang="en-US" sz="900" dirty="0" err="1"/>
              <a:t>edgeR</a:t>
            </a:r>
            <a:r>
              <a:rPr lang="en-US" sz="900" dirty="0"/>
              <a:t>) ## For </a:t>
            </a:r>
            <a:r>
              <a:rPr lang="en-US" sz="900" dirty="0" err="1"/>
              <a:t>goana</a:t>
            </a:r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## Read </a:t>
            </a:r>
            <a:r>
              <a:rPr lang="en-US" sz="900" dirty="0" err="1"/>
              <a:t>GeneList</a:t>
            </a:r>
            <a:r>
              <a:rPr lang="en-US" sz="900" dirty="0"/>
              <a:t> file</a:t>
            </a:r>
          </a:p>
          <a:p>
            <a:r>
              <a:rPr lang="en-US" sz="900" dirty="0"/>
              <a:t>DIR &lt;- "/Users/</a:t>
            </a:r>
            <a:r>
              <a:rPr lang="en-US" sz="900" dirty="0" err="1"/>
              <a:t>kumarpa</a:t>
            </a:r>
            <a:r>
              <a:rPr lang="en-US" sz="900" dirty="0"/>
              <a:t>/Desktop/Work/KUL/</a:t>
            </a:r>
            <a:r>
              <a:rPr lang="en-US" sz="900" dirty="0" err="1"/>
              <a:t>MyPub</a:t>
            </a:r>
            <a:r>
              <a:rPr lang="en-US" sz="900" dirty="0"/>
              <a:t>/Presentations/</a:t>
            </a:r>
            <a:r>
              <a:rPr lang="en-US" sz="900" dirty="0" err="1"/>
              <a:t>Jax</a:t>
            </a:r>
            <a:r>
              <a:rPr lang="en-US" sz="900" dirty="0"/>
              <a:t>/Others"</a:t>
            </a:r>
          </a:p>
          <a:p>
            <a:r>
              <a:rPr lang="en-US" sz="900" dirty="0" err="1"/>
              <a:t>setwd</a:t>
            </a:r>
            <a:r>
              <a:rPr lang="en-US" sz="900" dirty="0"/>
              <a:t>(DIR)</a:t>
            </a:r>
          </a:p>
          <a:p>
            <a:r>
              <a:rPr lang="en-US" sz="900" dirty="0"/>
              <a:t>DGEs &lt;- </a:t>
            </a:r>
            <a:r>
              <a:rPr lang="en-US" sz="900" dirty="0" err="1"/>
              <a:t>read.table</a:t>
            </a:r>
            <a:r>
              <a:rPr lang="en-US" sz="900" dirty="0"/>
              <a:t>(paste0("</a:t>
            </a:r>
            <a:r>
              <a:rPr lang="en-US" sz="900" dirty="0" err="1"/>
              <a:t>GeneList.txt</a:t>
            </a:r>
            <a:r>
              <a:rPr lang="en-US" sz="900" dirty="0"/>
              <a:t>"),header=</a:t>
            </a:r>
            <a:r>
              <a:rPr lang="en-US" sz="900" dirty="0" err="1"/>
              <a:t>T,as.is</a:t>
            </a:r>
            <a:r>
              <a:rPr lang="en-US" sz="900" dirty="0"/>
              <a:t>=T); head(DGEs); dim(DGEs)</a:t>
            </a:r>
          </a:p>
          <a:p>
            <a:r>
              <a:rPr lang="en-US" sz="900" dirty="0" err="1"/>
              <a:t>rownames</a:t>
            </a:r>
            <a:r>
              <a:rPr lang="en-US" sz="900" dirty="0"/>
              <a:t>(DGEs) &lt;- </a:t>
            </a:r>
            <a:r>
              <a:rPr lang="en-US" sz="900" dirty="0" err="1"/>
              <a:t>DGEs$Genes</a:t>
            </a:r>
            <a:r>
              <a:rPr lang="en-US" sz="900" dirty="0"/>
              <a:t>; head(DGEs); dim(DGEs)</a:t>
            </a:r>
          </a:p>
          <a:p>
            <a:endParaRPr lang="en-US" sz="900" dirty="0"/>
          </a:p>
          <a:p>
            <a:r>
              <a:rPr lang="en-US" sz="900" dirty="0"/>
              <a:t>## Map </a:t>
            </a:r>
            <a:r>
              <a:rPr lang="en-US" sz="900" dirty="0" err="1"/>
              <a:t>GeneIDs</a:t>
            </a:r>
            <a:endParaRPr lang="en-US" sz="900" dirty="0"/>
          </a:p>
          <a:p>
            <a:r>
              <a:rPr lang="en-US" sz="900" dirty="0" err="1"/>
              <a:t>DGEs$entrez</a:t>
            </a:r>
            <a:r>
              <a:rPr lang="en-US" sz="900" dirty="0"/>
              <a:t> = </a:t>
            </a:r>
            <a:r>
              <a:rPr lang="en-US" sz="900" dirty="0" err="1"/>
              <a:t>mapIds</a:t>
            </a:r>
            <a:r>
              <a:rPr lang="en-US" sz="900" dirty="0"/>
              <a:t>(</a:t>
            </a:r>
            <a:r>
              <a:rPr lang="en-US" sz="900" dirty="0" err="1"/>
              <a:t>org.Mm.eg.db</a:t>
            </a:r>
            <a:r>
              <a:rPr lang="en-US" sz="900" dirty="0"/>
              <a:t>, keys=</a:t>
            </a:r>
            <a:r>
              <a:rPr lang="en-US" sz="900" dirty="0" err="1"/>
              <a:t>row.names</a:t>
            </a:r>
            <a:r>
              <a:rPr lang="en-US" sz="900" dirty="0"/>
              <a:t>(DGEs),  column="ENTREZID", </a:t>
            </a:r>
            <a:r>
              <a:rPr lang="en-US" sz="900" dirty="0" err="1"/>
              <a:t>keytype</a:t>
            </a:r>
            <a:r>
              <a:rPr lang="en-US" sz="900" dirty="0"/>
              <a:t>="SYMBOL", </a:t>
            </a:r>
            <a:r>
              <a:rPr lang="en-US" sz="900" dirty="0" err="1"/>
              <a:t>multiVals</a:t>
            </a:r>
            <a:r>
              <a:rPr lang="en-US" sz="900" dirty="0"/>
              <a:t>="first"); head(DGEs)</a:t>
            </a:r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## GO using </a:t>
            </a:r>
            <a:r>
              <a:rPr lang="en-US" sz="900" dirty="0" err="1"/>
              <a:t>Goana</a:t>
            </a:r>
            <a:endParaRPr lang="en-US" sz="900" dirty="0"/>
          </a:p>
          <a:p>
            <a:r>
              <a:rPr lang="en-US" sz="900" dirty="0"/>
              <a:t>go &lt;- </a:t>
            </a:r>
            <a:r>
              <a:rPr lang="en-US" sz="900" dirty="0" err="1"/>
              <a:t>goana</a:t>
            </a:r>
            <a:r>
              <a:rPr lang="en-US" sz="900" dirty="0"/>
              <a:t>(</a:t>
            </a:r>
            <a:r>
              <a:rPr lang="en-US" sz="900" dirty="0" err="1"/>
              <a:t>as.vector</a:t>
            </a:r>
            <a:r>
              <a:rPr lang="en-US" sz="900" dirty="0"/>
              <a:t>(</a:t>
            </a:r>
            <a:r>
              <a:rPr lang="en-US" sz="900" dirty="0" err="1"/>
              <a:t>DGEs$entrez</a:t>
            </a:r>
            <a:r>
              <a:rPr lang="en-US" sz="900" dirty="0"/>
              <a:t>), </a:t>
            </a:r>
            <a:r>
              <a:rPr lang="en-US" sz="900" dirty="0" err="1"/>
              <a:t>geneid</a:t>
            </a:r>
            <a:r>
              <a:rPr lang="en-US" sz="900" dirty="0"/>
              <a:t> = </a:t>
            </a:r>
            <a:r>
              <a:rPr lang="en-US" sz="900" dirty="0" err="1"/>
              <a:t>rownames</a:t>
            </a:r>
            <a:r>
              <a:rPr lang="en-US" sz="900" dirty="0"/>
              <a:t>(DGEs), species="Mm")</a:t>
            </a:r>
          </a:p>
          <a:p>
            <a:r>
              <a:rPr lang="en-US" sz="900" dirty="0" err="1"/>
              <a:t>GoanaBP</a:t>
            </a:r>
            <a:r>
              <a:rPr lang="en-US" sz="900" dirty="0"/>
              <a:t> &lt;- </a:t>
            </a:r>
            <a:r>
              <a:rPr lang="en-US" sz="900" dirty="0" err="1"/>
              <a:t>topGO</a:t>
            </a:r>
            <a:r>
              <a:rPr lang="en-US" sz="900" dirty="0"/>
              <a:t>(go, n=20,ontology = c("BP")); </a:t>
            </a:r>
            <a:r>
              <a:rPr lang="en-US" sz="900" dirty="0" err="1"/>
              <a:t>GoanaBP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 err="1"/>
              <a:t>GoanaMF</a:t>
            </a:r>
            <a:r>
              <a:rPr lang="en-US" sz="900" dirty="0"/>
              <a:t> &lt;- </a:t>
            </a:r>
            <a:r>
              <a:rPr lang="en-US" sz="900" dirty="0" err="1"/>
              <a:t>topGO</a:t>
            </a:r>
            <a:r>
              <a:rPr lang="en-US" sz="900" dirty="0"/>
              <a:t>(go, n=20,ontology = c("MF")); </a:t>
            </a:r>
            <a:r>
              <a:rPr lang="en-US" sz="900" dirty="0" err="1"/>
              <a:t>GoanaMF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 err="1"/>
              <a:t>GoanaCC</a:t>
            </a:r>
            <a:r>
              <a:rPr lang="en-US" sz="900" dirty="0"/>
              <a:t> &lt;- </a:t>
            </a:r>
            <a:r>
              <a:rPr lang="en-US" sz="900" dirty="0" err="1"/>
              <a:t>topGO</a:t>
            </a:r>
            <a:r>
              <a:rPr lang="en-US" sz="900" dirty="0"/>
              <a:t>(go, n=20,ontology = c("CC")); </a:t>
            </a:r>
            <a:r>
              <a:rPr lang="en-US" sz="900" dirty="0" err="1"/>
              <a:t>GoanaCC</a:t>
            </a:r>
            <a:endParaRPr lang="en-US" sz="900" dirty="0"/>
          </a:p>
          <a:p>
            <a:r>
              <a:rPr lang="en-US" sz="900" dirty="0" err="1"/>
              <a:t>write.table</a:t>
            </a:r>
            <a:r>
              <a:rPr lang="en-US" sz="900" dirty="0"/>
              <a:t>(</a:t>
            </a:r>
            <a:r>
              <a:rPr lang="en-US" sz="900" dirty="0" err="1"/>
              <a:t>GoanaCC,file</a:t>
            </a:r>
            <a:r>
              <a:rPr lang="en-US" sz="900" dirty="0"/>
              <a:t>=paste0("Goana.GO_CC_for_DGEsOnly.Top20.txt"),</a:t>
            </a:r>
            <a:r>
              <a:rPr lang="en-US" sz="900" dirty="0" err="1"/>
              <a:t>row.names</a:t>
            </a:r>
            <a:r>
              <a:rPr lang="en-US" sz="900" dirty="0"/>
              <a:t>=</a:t>
            </a:r>
            <a:r>
              <a:rPr lang="en-US" sz="900" dirty="0" err="1"/>
              <a:t>T,quote</a:t>
            </a:r>
            <a:r>
              <a:rPr lang="en-US" sz="900" dirty="0"/>
              <a:t>=</a:t>
            </a:r>
            <a:r>
              <a:rPr lang="en-US" sz="900" dirty="0" err="1"/>
              <a:t>F,sep</a:t>
            </a:r>
            <a:r>
              <a:rPr lang="en-US" sz="900" dirty="0"/>
              <a:t>="\t")</a:t>
            </a:r>
          </a:p>
          <a:p>
            <a:endParaRPr lang="en-US" sz="900" dirty="0"/>
          </a:p>
          <a:p>
            <a:r>
              <a:rPr lang="en-US" sz="900" dirty="0"/>
              <a:t>keg &lt;- </a:t>
            </a:r>
            <a:r>
              <a:rPr lang="en-US" sz="900" dirty="0" err="1"/>
              <a:t>kegga</a:t>
            </a:r>
            <a:r>
              <a:rPr lang="en-US" sz="900" dirty="0"/>
              <a:t>(</a:t>
            </a:r>
            <a:r>
              <a:rPr lang="en-US" sz="900" dirty="0" err="1"/>
              <a:t>as.vector</a:t>
            </a:r>
            <a:r>
              <a:rPr lang="en-US" sz="900" dirty="0"/>
              <a:t>(</a:t>
            </a:r>
            <a:r>
              <a:rPr lang="en-US" sz="900" dirty="0" err="1"/>
              <a:t>DGEs$entrez</a:t>
            </a:r>
            <a:r>
              <a:rPr lang="en-US" sz="900" dirty="0"/>
              <a:t>), species="Mm")</a:t>
            </a:r>
          </a:p>
          <a:p>
            <a:r>
              <a:rPr lang="en-US" sz="900" dirty="0" err="1"/>
              <a:t>GoanaKEGG</a:t>
            </a:r>
            <a:r>
              <a:rPr lang="en-US" sz="900" dirty="0"/>
              <a:t> &lt;- </a:t>
            </a:r>
            <a:r>
              <a:rPr lang="en-US" sz="900" dirty="0" err="1"/>
              <a:t>topKEGG</a:t>
            </a:r>
            <a:r>
              <a:rPr lang="en-US" sz="900" dirty="0"/>
              <a:t>(keg, n=20, truncate=20); </a:t>
            </a:r>
            <a:r>
              <a:rPr lang="en-US" sz="900" dirty="0" err="1"/>
              <a:t>GoanaKEGG</a:t>
            </a:r>
            <a:endParaRPr lang="en-US" sz="900" dirty="0"/>
          </a:p>
          <a:p>
            <a:r>
              <a:rPr lang="en-US" sz="900" dirty="0" err="1"/>
              <a:t>write.table</a:t>
            </a:r>
            <a:r>
              <a:rPr lang="en-US" sz="900" dirty="0"/>
              <a:t>(</a:t>
            </a:r>
            <a:r>
              <a:rPr lang="en-US" sz="900" dirty="0" err="1"/>
              <a:t>GoanaKEGG,file</a:t>
            </a:r>
            <a:r>
              <a:rPr lang="en-US" sz="900" dirty="0"/>
              <a:t>=paste0("Goana.GO_KEGG_for_DGEsOnly.Top20.txt"),</a:t>
            </a:r>
            <a:r>
              <a:rPr lang="en-US" sz="900" dirty="0" err="1"/>
              <a:t>row.names</a:t>
            </a:r>
            <a:r>
              <a:rPr lang="en-US" sz="900" dirty="0"/>
              <a:t>=</a:t>
            </a:r>
            <a:r>
              <a:rPr lang="en-US" sz="900" dirty="0" err="1"/>
              <a:t>T,quote</a:t>
            </a:r>
            <a:r>
              <a:rPr lang="en-US" sz="900" dirty="0"/>
              <a:t>=</a:t>
            </a:r>
            <a:r>
              <a:rPr lang="en-US" sz="900" dirty="0" err="1"/>
              <a:t>F,sep</a:t>
            </a:r>
            <a:r>
              <a:rPr lang="en-US" sz="900" dirty="0"/>
              <a:t>="\t")</a:t>
            </a:r>
          </a:p>
        </p:txBody>
      </p:sp>
    </p:spTree>
    <p:extLst>
      <p:ext uri="{BB962C8B-B14F-4D97-AF65-F5344CB8AC3E}">
        <p14:creationId xmlns:p14="http://schemas.microsoft.com/office/powerpoint/2010/main" val="299706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5C1A-4842-104A-9D42-FCF6C42A2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Enrichment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329288-CA20-6349-8814-09E9A9FBE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74FFC-1BC3-5148-997E-F073988A6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7" t="9170" r="15917"/>
          <a:stretch/>
        </p:blipFill>
        <p:spPr>
          <a:xfrm>
            <a:off x="720280" y="658979"/>
            <a:ext cx="3815961" cy="404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EFB9F-51B3-C943-B895-5EE610194AE4}"/>
              </a:ext>
            </a:extLst>
          </p:cNvPr>
          <p:cNvSpPr txBox="1"/>
          <p:nvPr/>
        </p:nvSpPr>
        <p:spPr>
          <a:xfrm>
            <a:off x="1547838" y="4497169"/>
            <a:ext cx="3059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Heatmap</a:t>
            </a:r>
            <a:r>
              <a:rPr lang="en-US" dirty="0"/>
              <a:t> of Differential Genes (DGEs)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A77BAF-0516-C943-9C5C-4BDED6111335}"/>
              </a:ext>
            </a:extLst>
          </p:cNvPr>
          <p:cNvCxnSpPr/>
          <p:nvPr/>
        </p:nvCxnSpPr>
        <p:spPr>
          <a:xfrm>
            <a:off x="4790974" y="2457131"/>
            <a:ext cx="8078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DA9C157-8482-CD48-8F87-532A4D7C3CB4}"/>
              </a:ext>
            </a:extLst>
          </p:cNvPr>
          <p:cNvSpPr txBox="1"/>
          <p:nvPr/>
        </p:nvSpPr>
        <p:spPr>
          <a:xfrm>
            <a:off x="6032996" y="1330688"/>
            <a:ext cx="138437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rgbClr val="0070C0"/>
                </a:solidFill>
              </a:rPr>
              <a:t>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4E38F-2B0E-CF4F-830D-8FA38820B6E0}"/>
              </a:ext>
            </a:extLst>
          </p:cNvPr>
          <p:cNvSpPr txBox="1"/>
          <p:nvPr/>
        </p:nvSpPr>
        <p:spPr>
          <a:xfrm>
            <a:off x="5260778" y="3377583"/>
            <a:ext cx="3059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pathways in enriched in these DGEs?</a:t>
            </a:r>
          </a:p>
        </p:txBody>
      </p:sp>
    </p:spTree>
    <p:extLst>
      <p:ext uri="{BB962C8B-B14F-4D97-AF65-F5344CB8AC3E}">
        <p14:creationId xmlns:p14="http://schemas.microsoft.com/office/powerpoint/2010/main" val="253931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9832-60F5-B648-A3E5-DF0716F9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Set Enrichment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710FD-62C7-F44A-9D73-F2F0342D2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46BEA-0F74-5440-A9EC-77BDDCD128FC}"/>
              </a:ext>
            </a:extLst>
          </p:cNvPr>
          <p:cNvSpPr/>
          <p:nvPr/>
        </p:nvSpPr>
        <p:spPr>
          <a:xfrm>
            <a:off x="553451" y="469510"/>
            <a:ext cx="859054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700" dirty="0"/>
              <a:t>determines whether pre-defined set of genes shows statistically significant, concordant differences between two biological states</a:t>
            </a:r>
          </a:p>
          <a:p>
            <a:pPr marL="285750" indent="-285750">
              <a:buFontTx/>
              <a:buChar char="-"/>
            </a:pPr>
            <a:endParaRPr lang="en-US" sz="1700" dirty="0"/>
          </a:p>
          <a:p>
            <a:pPr marL="285750" indent="-285750">
              <a:buFontTx/>
              <a:buChar char="-"/>
            </a:pPr>
            <a:r>
              <a:rPr lang="en-US" sz="1700" dirty="0"/>
              <a:t>resolves the problem of the undetectable, small changes in the expression of single genes</a:t>
            </a:r>
          </a:p>
          <a:p>
            <a:pPr marL="285750" indent="-285750">
              <a:buFontTx/>
              <a:buChar char="-"/>
            </a:pP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63A1D7-CACE-3049-95EC-6CE919BA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4" y="1722757"/>
            <a:ext cx="5268917" cy="342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40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AC80-9656-5447-B912-CF973C3A6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E34C09-69E9-3245-882E-A2FD97092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4D79B-6AB3-9045-919D-DFB7F0552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01" y="15290"/>
            <a:ext cx="8487591" cy="3976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54C08-8BF3-FC42-A4D1-E737A32A8D89}"/>
              </a:ext>
            </a:extLst>
          </p:cNvPr>
          <p:cNvSpPr txBox="1"/>
          <p:nvPr/>
        </p:nvSpPr>
        <p:spPr>
          <a:xfrm>
            <a:off x="8004700" y="4898856"/>
            <a:ext cx="8443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Web</a:t>
            </a:r>
          </a:p>
        </p:txBody>
      </p:sp>
    </p:spTree>
    <p:extLst>
      <p:ext uri="{BB962C8B-B14F-4D97-AF65-F5344CB8AC3E}">
        <p14:creationId xmlns:p14="http://schemas.microsoft.com/office/powerpoint/2010/main" val="921181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AC80-9656-5447-B912-CF973C3A6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E34C09-69E9-3245-882E-A2FD97092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C0AD3-7DEE-4C4D-9024-F7A406AAC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15" y="15290"/>
            <a:ext cx="7099120" cy="46027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C023C5-D22D-B34E-B077-0683458ACD83}"/>
              </a:ext>
            </a:extLst>
          </p:cNvPr>
          <p:cNvSpPr txBox="1"/>
          <p:nvPr/>
        </p:nvSpPr>
        <p:spPr>
          <a:xfrm>
            <a:off x="8004700" y="4898856"/>
            <a:ext cx="8443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Web</a:t>
            </a:r>
          </a:p>
        </p:txBody>
      </p:sp>
    </p:spTree>
    <p:extLst>
      <p:ext uri="{BB962C8B-B14F-4D97-AF65-F5344CB8AC3E}">
        <p14:creationId xmlns:p14="http://schemas.microsoft.com/office/powerpoint/2010/main" val="2023442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AC80-9656-5447-B912-CF973C3A6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E34C09-69E9-3245-882E-A2FD97092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6D221-4EF4-FB47-9CF9-25CE93EAA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45" y="15290"/>
            <a:ext cx="6324584" cy="4669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BB27B-3B40-5847-9758-BD14A000CB32}"/>
              </a:ext>
            </a:extLst>
          </p:cNvPr>
          <p:cNvSpPr txBox="1"/>
          <p:nvPr/>
        </p:nvSpPr>
        <p:spPr>
          <a:xfrm>
            <a:off x="8004700" y="4898856"/>
            <a:ext cx="8443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Web</a:t>
            </a:r>
          </a:p>
        </p:txBody>
      </p:sp>
    </p:spTree>
    <p:extLst>
      <p:ext uri="{BB962C8B-B14F-4D97-AF65-F5344CB8AC3E}">
        <p14:creationId xmlns:p14="http://schemas.microsoft.com/office/powerpoint/2010/main" val="4113099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8860-4C40-1642-9565-6BBD1A97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BCAD17-BB90-EB45-B263-800F46ECD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CB85B-B6C2-4444-8ECD-2C202849BD2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5701" y="15290"/>
            <a:ext cx="8590547" cy="3952938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tx1"/>
                </a:solidFill>
              </a:rPr>
              <a:t>Annotation file (.chip)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The first line contains column headings that identify the content of each column in the remainder of the file. The file must contain three column headings separated by tabs: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Probe Set 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Gene Symbol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Gene Title</a:t>
            </a:r>
          </a:p>
        </p:txBody>
      </p:sp>
    </p:spTree>
    <p:extLst>
      <p:ext uri="{BB962C8B-B14F-4D97-AF65-F5344CB8AC3E}">
        <p14:creationId xmlns:p14="http://schemas.microsoft.com/office/powerpoint/2010/main" val="869596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AC80-9656-5447-B912-CF973C3A6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GSEA: Loading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E34C09-69E9-3245-882E-A2FD97092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475BDB-E749-0B4D-96E4-065174B5D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0" t="10966" r="12419"/>
          <a:stretch/>
        </p:blipFill>
        <p:spPr>
          <a:xfrm>
            <a:off x="1615154" y="408740"/>
            <a:ext cx="6351639" cy="45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68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3B512-9F42-9F4B-89F7-18671154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GSEA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252C1-8E54-E740-95BF-D29061207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5C3362-0B05-B54B-8FC8-C27448742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7" t="9822" r="16410"/>
          <a:stretch/>
        </p:blipFill>
        <p:spPr>
          <a:xfrm>
            <a:off x="1543665" y="380198"/>
            <a:ext cx="6489289" cy="46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15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6DD9-7CAB-DF44-A774-78A4FA81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interpret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C60FA-7A43-864E-BAC7-4BF047CD7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F8137-6B79-514C-B817-F3EAA00B1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488950"/>
            <a:ext cx="59817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25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34FB6-3550-914A-B00B-44917898F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9" y="1794929"/>
            <a:ext cx="8590547" cy="364908"/>
          </a:xfrm>
        </p:spPr>
        <p:txBody>
          <a:bodyPr/>
          <a:lstStyle/>
          <a:p>
            <a:r>
              <a:rPr lang="en-US" sz="4800" dirty="0"/>
              <a:t>Thanks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E2B76-0A55-5F4C-9986-4C80C3C88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096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332F-ECAA-F74F-BA7E-2FC0F94A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pathway information?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DA2A80-553D-D94E-989E-90CA558F6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065D6A-B927-0A46-A3FB-085ACE776820}"/>
              </a:ext>
            </a:extLst>
          </p:cNvPr>
          <p:cNvSpPr/>
          <p:nvPr/>
        </p:nvSpPr>
        <p:spPr>
          <a:xfrm>
            <a:off x="495700" y="452330"/>
            <a:ext cx="840249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the biological phenomena involved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understand the gene network (Genes do not work alone, but in an intricate network of interactions)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In-depth and contextualized findings to help understand the mechanisms of disease in question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of drug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how to intervene therapeutically in disease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Conduct targeted literature searches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D844D-A9D5-664B-8B1D-B00AF59AAA82}"/>
              </a:ext>
            </a:extLst>
          </p:cNvPr>
          <p:cNvSpPr txBox="1"/>
          <p:nvPr/>
        </p:nvSpPr>
        <p:spPr>
          <a:xfrm>
            <a:off x="-1769806" y="24973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0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B2BFC-3F41-A247-90AB-5C55B8EB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D2DB44-C906-FD41-B307-32A224AAE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1885A-7C70-2E47-96B9-0C22E17C0F23}"/>
              </a:ext>
            </a:extLst>
          </p:cNvPr>
          <p:cNvSpPr txBox="1"/>
          <p:nvPr/>
        </p:nvSpPr>
        <p:spPr>
          <a:xfrm>
            <a:off x="858207" y="878641"/>
            <a:ext cx="59563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DAVID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david.ncifcrf.gov</a:t>
            </a:r>
            <a:r>
              <a:rPr lang="en-US" dirty="0"/>
              <a:t>/</a:t>
            </a:r>
            <a:r>
              <a:rPr lang="en-US" dirty="0" err="1"/>
              <a:t>home.jsp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Reactome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reactome.org</a:t>
            </a:r>
            <a:r>
              <a:rPr lang="en-US" dirty="0"/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Enrichr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http://</a:t>
            </a:r>
            <a:r>
              <a:rPr lang="en-US" dirty="0" err="1"/>
              <a:t>amp.pharm.mssm.edu</a:t>
            </a:r>
            <a:r>
              <a:rPr lang="en-US" dirty="0"/>
              <a:t>/</a:t>
            </a:r>
            <a:r>
              <a:rPr lang="en-US" dirty="0" err="1"/>
              <a:t>Enrichr</a:t>
            </a:r>
            <a:r>
              <a:rPr lang="en-US" dirty="0"/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C03E8F-7953-6E45-A014-596D20EDB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74" b="35748"/>
          <a:stretch/>
        </p:blipFill>
        <p:spPr>
          <a:xfrm>
            <a:off x="5465967" y="480774"/>
            <a:ext cx="2193826" cy="14294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2DE75C-5B51-7143-A418-5D34AAD5B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967" y="2099652"/>
            <a:ext cx="2193826" cy="1187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508D53-E412-7D40-AF37-EAEA4867E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449" y="3494261"/>
            <a:ext cx="2193826" cy="1601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835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1B5E-3BF0-CB48-8422-FD02B5EC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DAVID Tool for Functional Annotation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DE80DA-8DF7-F645-8284-3E14AE6CC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0D25A5-0562-654E-BCD7-5F69486D3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09" y="380198"/>
            <a:ext cx="4329896" cy="474708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81C98C0-ABCB-4E44-9DF6-215CEE4B68DC}"/>
              </a:ext>
            </a:extLst>
          </p:cNvPr>
          <p:cNvSpPr/>
          <p:nvPr/>
        </p:nvSpPr>
        <p:spPr>
          <a:xfrm>
            <a:off x="2492890" y="1159603"/>
            <a:ext cx="1348613" cy="6589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253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CA40B80-9920-6B4C-9923-12910BF89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25" y="515947"/>
            <a:ext cx="5180090" cy="4315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11B5E-3BF0-CB48-8422-FD02B5ECC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665" y="15290"/>
            <a:ext cx="7542583" cy="364908"/>
          </a:xfrm>
        </p:spPr>
        <p:txBody>
          <a:bodyPr/>
          <a:lstStyle/>
          <a:p>
            <a:r>
              <a:rPr lang="en-US" dirty="0"/>
              <a:t>DAVID: Submitting Gene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DE80DA-8DF7-F645-8284-3E14AE6CC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067D0-6A0D-6146-A264-F2D720B100D9}"/>
              </a:ext>
            </a:extLst>
          </p:cNvPr>
          <p:cNvSpPr txBox="1"/>
          <p:nvPr/>
        </p:nvSpPr>
        <p:spPr>
          <a:xfrm>
            <a:off x="480187" y="2260719"/>
            <a:ext cx="1634682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Paste Gene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D10E8-71D6-5846-B372-80174511C172}"/>
              </a:ext>
            </a:extLst>
          </p:cNvPr>
          <p:cNvSpPr txBox="1"/>
          <p:nvPr/>
        </p:nvSpPr>
        <p:spPr>
          <a:xfrm>
            <a:off x="459754" y="2821103"/>
            <a:ext cx="2293663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Choose gene list</a:t>
            </a:r>
          </a:p>
          <a:p>
            <a:r>
              <a:rPr lang="en-US" sz="1200" dirty="0">
                <a:solidFill>
                  <a:srgbClr val="00B050"/>
                </a:solidFill>
              </a:rPr>
              <a:t>E.g. Official Gene Symbol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AC9512-DEA5-6F40-9A81-3951881D5D35}"/>
              </a:ext>
            </a:extLst>
          </p:cNvPr>
          <p:cNvSpPr txBox="1"/>
          <p:nvPr/>
        </p:nvSpPr>
        <p:spPr>
          <a:xfrm>
            <a:off x="459754" y="3541760"/>
            <a:ext cx="170109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Select List Type</a:t>
            </a:r>
          </a:p>
          <a:p>
            <a:r>
              <a:rPr lang="en-US" sz="1200" dirty="0">
                <a:solidFill>
                  <a:srgbClr val="00B050"/>
                </a:solidFill>
              </a:rPr>
              <a:t>e.g. Gene List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1C98C0-ABCB-4E44-9DF6-215CEE4B68DC}"/>
              </a:ext>
            </a:extLst>
          </p:cNvPr>
          <p:cNvSpPr/>
          <p:nvPr/>
        </p:nvSpPr>
        <p:spPr>
          <a:xfrm rot="5400000">
            <a:off x="2317926" y="1985883"/>
            <a:ext cx="3440494" cy="16704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4F6039-4F68-8B4F-8F1D-53DE3F067670}"/>
              </a:ext>
            </a:extLst>
          </p:cNvPr>
          <p:cNvCxnSpPr/>
          <p:nvPr/>
        </p:nvCxnSpPr>
        <p:spPr>
          <a:xfrm>
            <a:off x="2753417" y="2389993"/>
            <a:ext cx="7264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F5F222-3822-7E43-9F94-8DCCE3BFA7B0}"/>
              </a:ext>
            </a:extLst>
          </p:cNvPr>
          <p:cNvCxnSpPr>
            <a:cxnSpLocks/>
          </p:cNvCxnSpPr>
          <p:nvPr/>
        </p:nvCxnSpPr>
        <p:spPr>
          <a:xfrm>
            <a:off x="2813266" y="3092825"/>
            <a:ext cx="813684" cy="196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977E66-8095-5145-B9DA-D05F7D495A98}"/>
              </a:ext>
            </a:extLst>
          </p:cNvPr>
          <p:cNvCxnSpPr>
            <a:cxnSpLocks/>
          </p:cNvCxnSpPr>
          <p:nvPr/>
        </p:nvCxnSpPr>
        <p:spPr>
          <a:xfrm flipV="1">
            <a:off x="2346575" y="3775432"/>
            <a:ext cx="1133250" cy="27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18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664B-3EF7-8B41-A74F-C0E9BF0AB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61" y="15290"/>
            <a:ext cx="8590547" cy="364908"/>
          </a:xfrm>
        </p:spPr>
        <p:txBody>
          <a:bodyPr/>
          <a:lstStyle/>
          <a:p>
            <a:r>
              <a:rPr lang="en-US" dirty="0"/>
              <a:t>DAVID: Select Species and View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5C2CCD-C116-AD45-BD29-A43AB268B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85FC3-1420-3A40-AC86-B64850EE4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495" y="380198"/>
            <a:ext cx="6619981" cy="4223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34320D-D01D-3B4D-AA81-9B8968DCBBE2}"/>
              </a:ext>
            </a:extLst>
          </p:cNvPr>
          <p:cNvSpPr txBox="1"/>
          <p:nvPr/>
        </p:nvSpPr>
        <p:spPr>
          <a:xfrm>
            <a:off x="481448" y="2363317"/>
            <a:ext cx="1478403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Select Species</a:t>
            </a:r>
          </a:p>
          <a:p>
            <a:r>
              <a:rPr lang="en-US" sz="1400" dirty="0">
                <a:solidFill>
                  <a:srgbClr val="00B050"/>
                </a:solidFill>
              </a:rPr>
              <a:t>e.g. Mouse</a:t>
            </a:r>
          </a:p>
        </p:txBody>
      </p:sp>
    </p:spTree>
    <p:extLst>
      <p:ext uri="{BB962C8B-B14F-4D97-AF65-F5344CB8AC3E}">
        <p14:creationId xmlns:p14="http://schemas.microsoft.com/office/powerpoint/2010/main" val="412312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0E8-2C12-4E4B-8FD4-83730809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DAVID: Functional Annotation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D6780E-531F-CC45-99E6-926241985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40AF32-B0F9-EA4B-9486-E2ACB5345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451" y="455491"/>
            <a:ext cx="4854053" cy="43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1429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_Template_16x9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ark Blue - Simple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ight Blu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Dark Green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Dark Grey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Ros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Dark Grey Solid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rgbClr val="FFFFFF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Dark Blue Solid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rgbClr val="FFFFFF"/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209610e-df6f-447e-99d3-d6b53c1764b5">RE3PAVPHPHDH-36-55</_dlc_DocId>
    <_dlc_DocIdUrl xmlns="2209610e-df6f-447e-99d3-d6b53c1764b5">
      <Url>https://myjax-p.jax.org/Communications/branding/_layouts/15/DocIdRedir.aspx?ID=RE3PAVPHPHDH-36-55</Url>
      <Description>RE3PAVPHPHDH-36-55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57724A787E584E8DA99739C3056F59" ma:contentTypeVersion="0" ma:contentTypeDescription="Create a new document." ma:contentTypeScope="" ma:versionID="aadfabe7bd00eae052e70035c3efe49d">
  <xsd:schema xmlns:xsd="http://www.w3.org/2001/XMLSchema" xmlns:xs="http://www.w3.org/2001/XMLSchema" xmlns:p="http://schemas.microsoft.com/office/2006/metadata/properties" xmlns:ns2="2209610e-df6f-447e-99d3-d6b53c1764b5" targetNamespace="http://schemas.microsoft.com/office/2006/metadata/properties" ma:root="true" ma:fieldsID="6507ef799be153e5a11b5b4720479aed" ns2:_="">
    <xsd:import namespace="2209610e-df6f-447e-99d3-d6b53c1764b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09610e-df6f-447e-99d3-d6b53c1764b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F33AF4-40D1-4A73-B0D1-487E7942A92B}">
  <ds:schemaRefs>
    <ds:schemaRef ds:uri="http://schemas.microsoft.com/office/2006/metadata/properties"/>
    <ds:schemaRef ds:uri="http://schemas.microsoft.com/office/infopath/2007/PartnerControls"/>
    <ds:schemaRef ds:uri="2209610e-df6f-447e-99d3-d6b53c1764b5"/>
  </ds:schemaRefs>
</ds:datastoreItem>
</file>

<file path=customXml/itemProps2.xml><?xml version="1.0" encoding="utf-8"?>
<ds:datastoreItem xmlns:ds="http://schemas.openxmlformats.org/officeDocument/2006/customXml" ds:itemID="{782BA886-FF7E-4297-ACB5-642A4D5C95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09610e-df6f-447e-99d3-d6b53c1764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E41A87-88E8-4615-818C-C6CA91246FCD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66F81E6E-CCCE-492F-A677-7B3419161F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Aug4th</Template>
  <TotalTime>6463</TotalTime>
  <Words>777</Words>
  <Application>Microsoft Macintosh PowerPoint</Application>
  <PresentationFormat>On-screen Show (16:9)</PresentationFormat>
  <Paragraphs>176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Calibri</vt:lpstr>
      <vt:lpstr>Courier New</vt:lpstr>
      <vt:lpstr>Powerpoint_Template_16x9</vt:lpstr>
      <vt:lpstr>Dark Blue - Simple</vt:lpstr>
      <vt:lpstr>Light Blue Master</vt:lpstr>
      <vt:lpstr>Dark Green Master</vt:lpstr>
      <vt:lpstr>Dark Grey Master</vt:lpstr>
      <vt:lpstr>Rose Master</vt:lpstr>
      <vt:lpstr>Dark Grey Solid Master</vt:lpstr>
      <vt:lpstr>Dark Blue Solid Master</vt:lpstr>
      <vt:lpstr>Pathway and Gene Set Enrichment Analysis</vt:lpstr>
      <vt:lpstr>Gene Set Enrichment Analysis</vt:lpstr>
      <vt:lpstr>Pathway Enrichment Analysis</vt:lpstr>
      <vt:lpstr>Why do we need pathway information?</vt:lpstr>
      <vt:lpstr>Online Tools</vt:lpstr>
      <vt:lpstr>DAVID Tool for Functional Annotation</vt:lpstr>
      <vt:lpstr>DAVID: Submitting Gene List</vt:lpstr>
      <vt:lpstr>DAVID: Select Species and View results</vt:lpstr>
      <vt:lpstr>DAVID: Functional Annotation Chart</vt:lpstr>
      <vt:lpstr>DAVID: Enriched Genes</vt:lpstr>
      <vt:lpstr>DAVID: Visualize genes in the enriched pathways</vt:lpstr>
      <vt:lpstr>DAVID: Download gene lists</vt:lpstr>
      <vt:lpstr>Reactome</vt:lpstr>
      <vt:lpstr>Reactome: Submit Gene List</vt:lpstr>
      <vt:lpstr>Reactome: Analyze Results</vt:lpstr>
      <vt:lpstr>Reactome: Select specific pathway e.g. Insulin receptor</vt:lpstr>
      <vt:lpstr>Reactome: Pathway Details</vt:lpstr>
      <vt:lpstr>Reactome: Pathway Details</vt:lpstr>
      <vt:lpstr>Enrichr</vt:lpstr>
      <vt:lpstr>Enrichr</vt:lpstr>
      <vt:lpstr>Gene Ontology</vt:lpstr>
      <vt:lpstr>Enrichr</vt:lpstr>
      <vt:lpstr>Panther: Submitting Gene List</vt:lpstr>
      <vt:lpstr>Panther</vt:lpstr>
      <vt:lpstr>Panther</vt:lpstr>
      <vt:lpstr>Panther</vt:lpstr>
      <vt:lpstr>Panther</vt:lpstr>
      <vt:lpstr>R</vt:lpstr>
      <vt:lpstr>R Goana</vt:lpstr>
      <vt:lpstr>Gene Set Enrichment Analysis</vt:lpstr>
      <vt:lpstr>PowerPoint Presentation</vt:lpstr>
      <vt:lpstr>PowerPoint Presentation</vt:lpstr>
      <vt:lpstr>PowerPoint Presentation</vt:lpstr>
      <vt:lpstr>PowerPoint Presentation</vt:lpstr>
      <vt:lpstr>GSEA: Loading Data</vt:lpstr>
      <vt:lpstr>Running GSEA</vt:lpstr>
      <vt:lpstr>How to interpret results</vt:lpstr>
      <vt:lpstr>Thanks</vt:lpstr>
    </vt:vector>
  </TitlesOfParts>
  <Manager/>
  <Company/>
  <LinksUpToDate>false</LinksUpToDate>
  <SharedDoc>false</SharedDoc>
  <HyperlinkBase/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Microsoft Office User</cp:lastModifiedBy>
  <cp:revision>1299</cp:revision>
  <dcterms:created xsi:type="dcterms:W3CDTF">2017-08-04T14:50:08Z</dcterms:created>
  <dcterms:modified xsi:type="dcterms:W3CDTF">2018-05-22T14:41:07Z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0x010100E557724A787E584E8DA99739C3056F59</vt:lpwstr>
  </property>
  <property fmtid="{D5CDD505-2E9C-101B-9397-08002B2CF9AE}" pid="3" name="_dlc_DocIdItemGuid">
    <vt:lpwstr>78997aa4-1153-443e-936d-2549adea6da5</vt:lpwstr>
  </property>
</Properties>
</file>